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72" r:id="rId3"/>
    <p:sldId id="271" r:id="rId4"/>
    <p:sldId id="265" r:id="rId5"/>
    <p:sldId id="266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B102"/>
    <a:srgbClr val="C28D40"/>
    <a:srgbClr val="C58E3B"/>
    <a:srgbClr val="A15A29"/>
    <a:srgbClr val="DBA709"/>
    <a:srgbClr val="D49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F726C6-CE2D-D00C-F15D-1C70180360B5}" v="25" dt="2025-08-11T15:06:23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8" /><Relationship Type="http://schemas.microsoft.com/office/2015/10/relationships/revisionInfo" Target="revisionInfo.xml" Id="rId13" /><Relationship Type="http://schemas.openxmlformats.org/officeDocument/2006/relationships/slide" Target="slides/slide2.xml" Id="rId3" /><Relationship Type="http://schemas.openxmlformats.org/officeDocument/2006/relationships/notesMaster" Target="notesMasters/notesMaster1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tableStyles" Target="tableStyles.xml" Id="rId11" /><Relationship Type="http://schemas.openxmlformats.org/officeDocument/2006/relationships/slide" Target="slides/slide4.xml" Id="rId5" /><Relationship Type="http://schemas.openxmlformats.org/officeDocument/2006/relationships/theme" Target="theme/theme1.xml" Id="rId10" /><Relationship Type="http://schemas.openxmlformats.org/officeDocument/2006/relationships/slide" Target="slides/slide3.xml" Id="rId4" /><Relationship Type="http://schemas.openxmlformats.org/officeDocument/2006/relationships/viewProps" Target="viewProps.xml" Id="rId9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T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4372C6C-8F45-4D28-B232-1A2C50AD3B3A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T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396B20E-B3BF-4F50-8D0B-534666F56F78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689936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96B20E-B3BF-4F50-8D0B-534666F56F78}" type="slidenum">
              <a:rPr lang="en-TT" smtClean="0"/>
              <a:t>2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470251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4E0E4-BD3D-022A-E602-950C4DB13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2FC09B-39F2-1334-EFA9-9CD7861B04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94AD6-1A14-2087-C958-EC303055C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28E91-C329-0A95-90FA-DAFDFD680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67711-A15D-533F-7B22-7FC0BF55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355572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C367C-BA90-3FB4-1FD6-41A78EFE0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4E32D2-80C1-D06D-2F6C-A2654C0BD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14C35-7A32-FEDE-CEDB-B1DEDDCE7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2BCCA-2185-D5F5-32FE-B49A1B0F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0EC3F-70A5-EAF1-A848-F45755366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247749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46D567-D7B9-329C-346E-D85CFE118B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C1AF37-BFA9-04DE-4D9C-7DB49F2C1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AA80F-BDCF-D97C-9F61-49BDB5907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B02A6-0E95-2314-E859-CF75EE087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CE3E8-B347-D602-CF4C-B4B3709FC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42934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B3597-A66F-5E19-2FC1-ED0CAAFEE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E67A3-1BFD-8F11-61D6-AACCD2FAD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F522D-1981-5268-A0A9-0E930EC29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2B6FB-D510-E896-FDDB-E42FB17AF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D4E43-AFE5-837B-9A0B-7A532724C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61635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92A99-5D06-73E9-4F92-4B02AFB74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E8DE08-ED6C-5E1F-96D4-DD73AF24F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1CEAE-119E-D8A1-2C7E-D35AFFE1D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F0851-64E1-479D-F352-675CE8361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4705A-9C4F-2A83-200F-79E0496E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0268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2B029-E84C-3764-659D-E21F1C25A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8BEDC-10EB-AB7D-B900-11CB1F30F2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6BFF04-58A7-5C58-E8C0-F2B6EAB2E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08A81-7832-BB00-DC91-FC73ED7AE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B76FF6-01C6-825F-2B1A-895D730C3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7C5481-AD4F-F4F6-B042-ECC08FD7F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29173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CB7F5-2CB8-1985-648D-FE6998D99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1224B-FCC6-2C4E-F93D-91AFBFE7B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2C529-99C7-D307-5B0D-4C5167691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244058-157E-8D46-4EA7-F87663467D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2D4A2A-5A05-EDAA-3B4F-8A2128C6F9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22755C-D554-05BE-9A32-EACB8D948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4EC179-C31A-0895-AA17-CA2F8AEA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472B1D-30F7-DEEB-EC28-4452C867E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98024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28A7-7295-C5C2-4839-B5D531E5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E6ECCD-D736-B5DA-0B77-62272888D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687348-BB4A-E683-5224-86A1A7961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589BD-DD8A-0DA5-981C-FB87A49F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50160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ADEC3C-5447-801F-EF77-8736EC8C8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3B9D77-7D17-0730-F757-3D71E80CB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705487-08D2-05DB-5828-9F6101F71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05207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79E3-CB91-22F2-DB03-851A5E9DD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55D04-2D5F-9539-4224-B2F4DD861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AA2E2F-2104-FE52-6A2B-0ED3622E4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062BB-5E30-6B39-9DFD-E3005E803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F6208-1698-A4B4-C927-DEEEC23C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5B207-0AAC-8B0E-C7E8-43B43035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84758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CD964-BCA7-FA0A-6853-321BEA1A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82719B-8FA0-87C0-92CD-DACB48ACD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T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FA7108-729C-3791-BDA8-566300D5C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32ADE-7028-D97A-0A3B-05B2DDF2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FA49D-FFED-638B-410D-525462230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170CD-F828-5D15-816F-29AC51D98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64583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2EA939-E9C8-D6B8-1965-C7EB7AAE1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43FF7-EE7C-CBBA-07A9-502BD4F38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B526E-4631-A9C5-D497-BF3377ABF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73E76B-D151-4146-99B5-6ED13E7C4585}" type="datetimeFigureOut">
              <a:rPr lang="en-TT" smtClean="0"/>
              <a:t>11/08/2025</a:t>
            </a:fld>
            <a:endParaRPr lang="en-T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D424-0983-C6C1-7262-5FC9EFD8CF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4188D-9181-AB07-695D-A7E729911B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669BE3-7F5B-4B4D-904E-868D68F4A42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41599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E7EE0-8948-3B44-62EA-773942F53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gold logo with text&#10;&#10;AI-generated content may be incorrect.">
            <a:extLst>
              <a:ext uri="{FF2B5EF4-FFF2-40B4-BE49-F238E27FC236}">
                <a16:creationId xmlns:a16="http://schemas.microsoft.com/office/drawing/2014/main" id="{DCF6FF9C-2448-B37F-D8D2-5CF2C9D69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2317" y="2089720"/>
            <a:ext cx="4070834" cy="2873994"/>
          </a:xfrm>
          <a:prstGeom prst="rect">
            <a:avLst/>
          </a:prstGeom>
          <a:ln>
            <a:noFill/>
          </a:ln>
        </p:spPr>
      </p:pic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274913D2-592B-CDFC-2317-FD6BE1541F44}"/>
              </a:ext>
            </a:extLst>
          </p:cNvPr>
          <p:cNvSpPr/>
          <p:nvPr/>
        </p:nvSpPr>
        <p:spPr>
          <a:xfrm>
            <a:off x="104383" y="31314"/>
            <a:ext cx="5114794" cy="6732739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7705E0-F6B7-7AFD-D348-4206B8B224B8}"/>
              </a:ext>
            </a:extLst>
          </p:cNvPr>
          <p:cNvSpPr/>
          <p:nvPr/>
        </p:nvSpPr>
        <p:spPr>
          <a:xfrm rot="16200000">
            <a:off x="3981624" y="-3542484"/>
            <a:ext cx="662415" cy="863115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21A0C6-D6DC-B965-6E49-999D293DA5A5}"/>
              </a:ext>
            </a:extLst>
          </p:cNvPr>
          <p:cNvSpPr txBox="1"/>
          <p:nvPr/>
        </p:nvSpPr>
        <p:spPr>
          <a:xfrm>
            <a:off x="5371470" y="4616305"/>
            <a:ext cx="3049258" cy="267765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200"/>
              <a:t>​</a:t>
            </a:r>
            <a:endParaRPr lang="en-US" b="1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sz="7200" b="1">
                <a:latin typeface="Palace Script MT"/>
              </a:rPr>
              <a:t>Vanna</a:t>
            </a:r>
            <a:r>
              <a:rPr lang="en-US" sz="7200" b="1">
                <a:latin typeface="Palace Script MT"/>
                <a:cs typeface="Arial"/>
              </a:rPr>
              <a:t> Villas</a:t>
            </a:r>
          </a:p>
          <a:p>
            <a:r>
              <a:rPr lang="en-US" sz="7200" b="1">
                <a:latin typeface="Palace Script MT"/>
                <a:cs typeface="Arial"/>
              </a:rPr>
              <a:t> </a:t>
            </a:r>
            <a:r>
              <a:rPr lang="en-US" sz="6600" b="1">
                <a:latin typeface="Fairwater Script"/>
              </a:rPr>
              <a:t> </a:t>
            </a:r>
            <a:endParaRPr lang="en-US"/>
          </a:p>
          <a:p>
            <a:r>
              <a:rPr lang="en-US" sz="1200"/>
              <a:t> </a:t>
            </a:r>
            <a:endParaRPr lang="en-TT" sz="12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3B5AEC-A8C5-74E9-8C50-CA4D81D59B7B}"/>
              </a:ext>
            </a:extLst>
          </p:cNvPr>
          <p:cNvSpPr txBox="1"/>
          <p:nvPr/>
        </p:nvSpPr>
        <p:spPr>
          <a:xfrm>
            <a:off x="5371578" y="5809989"/>
            <a:ext cx="289977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Arial"/>
                <a:cs typeface="Arial"/>
              </a:rPr>
              <a:t>LP. 76 Persad Lane, Off John Elie Road Chase Village</a:t>
            </a:r>
            <a:endParaRPr lang="en-US"/>
          </a:p>
          <a:p>
            <a:pPr algn="ctr"/>
            <a:r>
              <a:rPr lang="en-US" sz="1200">
                <a:latin typeface="Arial"/>
                <a:cs typeface="Arial"/>
              </a:rPr>
              <a:t>Trinidad</a:t>
            </a:r>
          </a:p>
        </p:txBody>
      </p:sp>
    </p:spTree>
    <p:extLst>
      <p:ext uri="{BB962C8B-B14F-4D97-AF65-F5344CB8AC3E}">
        <p14:creationId xmlns:p14="http://schemas.microsoft.com/office/powerpoint/2010/main" val="1836701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14EBC-CA44-C87F-DCBF-0D4C1A3B5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1C6DC0F8-3D59-1FFB-0B79-F1A17755C39C}"/>
              </a:ext>
            </a:extLst>
          </p:cNvPr>
          <p:cNvSpPr/>
          <p:nvPr/>
        </p:nvSpPr>
        <p:spPr>
          <a:xfrm>
            <a:off x="104383" y="31314"/>
            <a:ext cx="5114794" cy="6732739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gold logo with text&#10;&#10;AI-generated content may be incorrect.">
            <a:extLst>
              <a:ext uri="{FF2B5EF4-FFF2-40B4-BE49-F238E27FC236}">
                <a16:creationId xmlns:a16="http://schemas.microsoft.com/office/drawing/2014/main" id="{4AC79095-C5D9-CE29-D2D6-C95F301A8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1639" y="5877712"/>
            <a:ext cx="991520" cy="702817"/>
          </a:xfrm>
          <a:prstGeom prst="rect">
            <a:avLst/>
          </a:prstGeom>
          <a:ln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BA7FE3F-E337-9A7D-C616-709354716B3E}"/>
              </a:ext>
            </a:extLst>
          </p:cNvPr>
          <p:cNvSpPr/>
          <p:nvPr/>
        </p:nvSpPr>
        <p:spPr>
          <a:xfrm rot="16200000">
            <a:off x="3981624" y="-3542484"/>
            <a:ext cx="662415" cy="863115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D2EA69F-BC02-302A-E555-95AEB878B421}"/>
              </a:ext>
            </a:extLst>
          </p:cNvPr>
          <p:cNvSpPr txBox="1"/>
          <p:nvPr/>
        </p:nvSpPr>
        <p:spPr>
          <a:xfrm>
            <a:off x="3321021" y="5614811"/>
            <a:ext cx="1496024" cy="7562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000" dirty="0">
                <a:latin typeface="Arial"/>
                <a:cs typeface="Times New Roman"/>
              </a:rPr>
              <a:t>UNIT 4</a:t>
            </a:r>
            <a:endParaRPr lang="en-US" sz="1000" dirty="0"/>
          </a:p>
          <a:p>
            <a:pPr algn="ctr">
              <a:lnSpc>
                <a:spcPct val="150000"/>
              </a:lnSpc>
            </a:pPr>
            <a:r>
              <a:rPr lang="en-US" sz="1000" dirty="0">
                <a:latin typeface="Arial"/>
                <a:cs typeface="Times New Roman"/>
              </a:rPr>
              <a:t>UNFINISHED</a:t>
            </a:r>
            <a:endParaRPr lang="en-US" dirty="0"/>
          </a:p>
          <a:p>
            <a:pPr algn="ctr">
              <a:lnSpc>
                <a:spcPct val="150000"/>
              </a:lnSpc>
            </a:pPr>
            <a:r>
              <a:rPr lang="en-US" sz="1000" b="1" dirty="0">
                <a:latin typeface="Arial"/>
                <a:cs typeface="Times New Roman"/>
              </a:rPr>
              <a:t>$800,000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83F43B7-683F-5A80-E5DE-E5140D2E3D02}"/>
              </a:ext>
            </a:extLst>
          </p:cNvPr>
          <p:cNvSpPr txBox="1"/>
          <p:nvPr/>
        </p:nvSpPr>
        <p:spPr>
          <a:xfrm>
            <a:off x="578387" y="630574"/>
            <a:ext cx="751901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Arial"/>
                <a:cs typeface="Arial"/>
              </a:rPr>
              <a:t>VANNA VILLAS – CHASE VILLAGE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613DE1C-0AAB-17E7-27D5-3978F05583F2}"/>
              </a:ext>
            </a:extLst>
          </p:cNvPr>
          <p:cNvSpPr txBox="1"/>
          <p:nvPr/>
        </p:nvSpPr>
        <p:spPr>
          <a:xfrm>
            <a:off x="4848269" y="5614811"/>
            <a:ext cx="862470" cy="5600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50">
                <a:latin typeface="Arial"/>
                <a:cs typeface="Times New Roman"/>
              </a:rPr>
              <a:t>UNIT 3</a:t>
            </a:r>
          </a:p>
          <a:p>
            <a:pPr>
              <a:lnSpc>
                <a:spcPct val="150000"/>
              </a:lnSpc>
            </a:pPr>
            <a:r>
              <a:rPr lang="en-US" sz="1000" b="1">
                <a:latin typeface="Arial"/>
                <a:cs typeface="Times New Roman"/>
              </a:rPr>
              <a:t>$895,000.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BDDA10D-475E-5D20-44F9-2920D38BBDC5}"/>
              </a:ext>
            </a:extLst>
          </p:cNvPr>
          <p:cNvSpPr txBox="1"/>
          <p:nvPr/>
        </p:nvSpPr>
        <p:spPr>
          <a:xfrm>
            <a:off x="2663373" y="5614811"/>
            <a:ext cx="862470" cy="5600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50">
                <a:latin typeface="Arial"/>
                <a:cs typeface="Times New Roman"/>
              </a:rPr>
              <a:t>UNIT 5</a:t>
            </a:r>
          </a:p>
          <a:p>
            <a:pPr>
              <a:lnSpc>
                <a:spcPct val="150000"/>
              </a:lnSpc>
            </a:pPr>
            <a:r>
              <a:rPr lang="en-US" sz="1000" b="1">
                <a:latin typeface="Arial"/>
                <a:cs typeface="Times New Roman"/>
              </a:rPr>
              <a:t>$895,000.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AA90D99-8DB6-EE84-2C84-6A30494BFCFE}"/>
              </a:ext>
            </a:extLst>
          </p:cNvPr>
          <p:cNvSpPr txBox="1"/>
          <p:nvPr/>
        </p:nvSpPr>
        <p:spPr>
          <a:xfrm>
            <a:off x="1509228" y="5614811"/>
            <a:ext cx="862470" cy="5600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50" dirty="0">
                <a:latin typeface="Arial"/>
                <a:cs typeface="Times New Roman"/>
              </a:rPr>
              <a:t>UNIT 6</a:t>
            </a:r>
          </a:p>
          <a:p>
            <a:pPr>
              <a:lnSpc>
                <a:spcPct val="150000"/>
              </a:lnSpc>
            </a:pPr>
            <a:r>
              <a:rPr lang="en-US" sz="1000" b="1" dirty="0">
                <a:latin typeface="Arial"/>
                <a:cs typeface="Times New Roman"/>
              </a:rPr>
              <a:t>$950,000.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9411F42-D58B-941D-5DF3-44E4652222F2}"/>
              </a:ext>
            </a:extLst>
          </p:cNvPr>
          <p:cNvSpPr txBox="1"/>
          <p:nvPr/>
        </p:nvSpPr>
        <p:spPr>
          <a:xfrm>
            <a:off x="5923784" y="5614811"/>
            <a:ext cx="862470" cy="5600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50">
                <a:latin typeface="Arial"/>
                <a:cs typeface="Times New Roman"/>
              </a:rPr>
              <a:t>UNIT 2</a:t>
            </a:r>
          </a:p>
          <a:p>
            <a:pPr>
              <a:lnSpc>
                <a:spcPct val="150000"/>
              </a:lnSpc>
            </a:pPr>
            <a:r>
              <a:rPr lang="en-US" sz="1000" b="1">
                <a:latin typeface="Arial"/>
                <a:cs typeface="Times New Roman"/>
              </a:rPr>
              <a:t>$895,000.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65E6D3-0C41-FB50-EE04-B2377FC8536C}"/>
              </a:ext>
            </a:extLst>
          </p:cNvPr>
          <p:cNvSpPr txBox="1"/>
          <p:nvPr/>
        </p:nvSpPr>
        <p:spPr>
          <a:xfrm>
            <a:off x="6961517" y="5614811"/>
            <a:ext cx="862470" cy="5600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50">
                <a:latin typeface="Arial"/>
                <a:cs typeface="Times New Roman"/>
              </a:rPr>
              <a:t>UNIT 1</a:t>
            </a:r>
          </a:p>
          <a:p>
            <a:pPr algn="ctr">
              <a:lnSpc>
                <a:spcPct val="150000"/>
              </a:lnSpc>
            </a:pPr>
            <a:r>
              <a:rPr lang="en-US" sz="1000" b="1">
                <a:latin typeface="Arial"/>
                <a:cs typeface="Times New Roman"/>
              </a:rPr>
              <a:t>$895,000.</a:t>
            </a:r>
          </a:p>
        </p:txBody>
      </p:sp>
      <p:pic>
        <p:nvPicPr>
          <p:cNvPr id="6" name="Picture 5" descr="A rectangular orange rectangular object with black lines&#10;&#10;AI-generated content may be incorrect.">
            <a:extLst>
              <a:ext uri="{FF2B5EF4-FFF2-40B4-BE49-F238E27FC236}">
                <a16:creationId xmlns:a16="http://schemas.microsoft.com/office/drawing/2014/main" id="{4563A0AC-4068-A61E-EDD8-6BD8FB3740E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8FFFF"/>
              </a:clrFrom>
              <a:clrTo>
                <a:srgbClr val="F8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78" b="29255"/>
          <a:stretch/>
        </p:blipFill>
        <p:spPr>
          <a:xfrm>
            <a:off x="941570" y="3272746"/>
            <a:ext cx="7364172" cy="25313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FED249F-59F7-6F6C-C20D-314A1B675EEA}"/>
              </a:ext>
            </a:extLst>
          </p:cNvPr>
          <p:cNvSpPr txBox="1"/>
          <p:nvPr/>
        </p:nvSpPr>
        <p:spPr>
          <a:xfrm>
            <a:off x="1594530" y="5236773"/>
            <a:ext cx="792343" cy="34099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/>
              <a:t>​76G</a:t>
            </a:r>
            <a:endParaRPr lang="en-US" sz="1200">
              <a:latin typeface="Arial"/>
              <a:ea typeface="Calibri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5BC0A5-D6FA-967C-3ED4-41C784F9DC75}"/>
              </a:ext>
            </a:extLst>
          </p:cNvPr>
          <p:cNvSpPr txBox="1"/>
          <p:nvPr/>
        </p:nvSpPr>
        <p:spPr>
          <a:xfrm>
            <a:off x="2796755" y="5236771"/>
            <a:ext cx="792343" cy="34099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/>
              <a:t>​76F</a:t>
            </a:r>
            <a:endParaRPr lang="en-US" sz="1200">
              <a:latin typeface="Arial"/>
              <a:ea typeface="Calibri"/>
              <a:cs typeface="Times New Roman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CE639D-B8C8-E279-2443-CC54B919FDD3}"/>
              </a:ext>
            </a:extLst>
          </p:cNvPr>
          <p:cNvSpPr txBox="1"/>
          <p:nvPr/>
        </p:nvSpPr>
        <p:spPr>
          <a:xfrm>
            <a:off x="3771075" y="5242216"/>
            <a:ext cx="792343" cy="34099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/>
              <a:t>​  76E</a:t>
            </a:r>
            <a:endParaRPr lang="en-US" sz="1200">
              <a:latin typeface="Arial"/>
              <a:ea typeface="Calibri"/>
              <a:cs typeface="Times New Roman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96146F-5C89-1483-A6D0-78EC307056E7}"/>
              </a:ext>
            </a:extLst>
          </p:cNvPr>
          <p:cNvSpPr txBox="1"/>
          <p:nvPr/>
        </p:nvSpPr>
        <p:spPr>
          <a:xfrm>
            <a:off x="4930168" y="5242215"/>
            <a:ext cx="792343" cy="34099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/>
              <a:t>​76C</a:t>
            </a:r>
            <a:endParaRPr lang="en-US" sz="1200">
              <a:latin typeface="Arial"/>
              <a:ea typeface="Calibri"/>
              <a:cs typeface="Times New Roman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772FAD-A80A-B672-D48F-971D56A75B4B}"/>
              </a:ext>
            </a:extLst>
          </p:cNvPr>
          <p:cNvSpPr txBox="1"/>
          <p:nvPr/>
        </p:nvSpPr>
        <p:spPr>
          <a:xfrm>
            <a:off x="6069017" y="5236772"/>
            <a:ext cx="792343" cy="34099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/>
              <a:t>​76B</a:t>
            </a:r>
            <a:endParaRPr lang="en-US" sz="1200">
              <a:latin typeface="Arial"/>
              <a:ea typeface="Calibri"/>
              <a:cs typeface="Times New Roman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9468448-7C1F-E424-8DC4-B5F32FC8BC53}"/>
              </a:ext>
            </a:extLst>
          </p:cNvPr>
          <p:cNvSpPr txBox="1"/>
          <p:nvPr/>
        </p:nvSpPr>
        <p:spPr>
          <a:xfrm>
            <a:off x="7161741" y="5236771"/>
            <a:ext cx="792343" cy="34099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/>
              <a:t>​76A</a:t>
            </a:r>
            <a:endParaRPr lang="en-US" sz="1200">
              <a:latin typeface="Arial"/>
              <a:ea typeface="Calibri"/>
              <a:cs typeface="Times New Roman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ADEFA17-8E54-A3BD-948D-DEB83CD16424}"/>
              </a:ext>
            </a:extLst>
          </p:cNvPr>
          <p:cNvSpPr txBox="1"/>
          <p:nvPr/>
        </p:nvSpPr>
        <p:spPr>
          <a:xfrm rot="18960000">
            <a:off x="1552738" y="4544515"/>
            <a:ext cx="702239" cy="35012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solidFill>
                  <a:srgbClr val="FF0000"/>
                </a:solidFill>
              </a:rPr>
              <a:t>SOLD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0C8932-2701-DAD0-88FE-25043D88C12D}"/>
              </a:ext>
            </a:extLst>
          </p:cNvPr>
          <p:cNvSpPr txBox="1"/>
          <p:nvPr/>
        </p:nvSpPr>
        <p:spPr>
          <a:xfrm>
            <a:off x="523095" y="1135553"/>
            <a:ext cx="7782647" cy="21618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>
                <a:latin typeface="Arial"/>
                <a:cs typeface="Arial"/>
              </a:rPr>
              <a:t>Vanna Villas is located at LP 76 Persad Lane, Off John Elie Road in Chase Village.  It is a six-unit Townhouse community that sits on approximately 20,000 sq. ft. of land within five minutes of the Solomon </a:t>
            </a:r>
            <a:r>
              <a:rPr lang="en-US" sz="1100" err="1">
                <a:latin typeface="Arial"/>
                <a:cs typeface="Arial"/>
              </a:rPr>
              <a:t>Hochoy</a:t>
            </a:r>
            <a:r>
              <a:rPr lang="en-US" sz="1100">
                <a:latin typeface="Arial"/>
                <a:cs typeface="Arial"/>
              </a:rPr>
              <a:t> Highway.</a:t>
            </a:r>
          </a:p>
          <a:p>
            <a:pPr algn="just">
              <a:lnSpc>
                <a:spcPct val="150000"/>
              </a:lnSpc>
            </a:pPr>
            <a:r>
              <a:rPr lang="en-US" sz="1100">
                <a:latin typeface="Arial"/>
                <a:cs typeface="Arial"/>
              </a:rPr>
              <a:t>  </a:t>
            </a:r>
          </a:p>
          <a:p>
            <a:pPr algn="just">
              <a:lnSpc>
                <a:spcPct val="150000"/>
              </a:lnSpc>
            </a:pPr>
            <a:r>
              <a:rPr lang="en-US" sz="1100">
                <a:latin typeface="Arial"/>
                <a:cs typeface="Arial"/>
              </a:rPr>
              <a:t>Each unit boasts two levels totaling approximately 1,000 sq. ft. One the ground floor there is a convenient powder room and a spacious living area that opens to the kitchen. Upstairs, two generously sized bedrooms are complemented by a large bathroom and separate washroom area for added convenience. Step out onto the cozy patio on the top floor—perfect for enjoying a peaceful afternoon tea or simply relaxing and taking in the surroundings.</a:t>
            </a:r>
          </a:p>
          <a:p>
            <a:pPr algn="just">
              <a:lnSpc>
                <a:spcPct val="150000"/>
              </a:lnSpc>
              <a:spcBef>
                <a:spcPts val="450"/>
              </a:spcBef>
            </a:pPr>
            <a:r>
              <a:rPr lang="en-US" sz="1100">
                <a:latin typeface="Arial"/>
                <a:cs typeface="Arial"/>
              </a:rPr>
              <a:t>The compound currently offers parking for two vehicles per unit, an electronic gate and a designated area for water tanks. </a:t>
            </a:r>
            <a:endParaRPr lang="en-TT" sz="11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E20AD5-3F7F-6C00-8A41-98DE139B4011}"/>
              </a:ext>
            </a:extLst>
          </p:cNvPr>
          <p:cNvSpPr txBox="1"/>
          <p:nvPr/>
        </p:nvSpPr>
        <p:spPr>
          <a:xfrm rot="18960000">
            <a:off x="2649124" y="4569547"/>
            <a:ext cx="702239" cy="35012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solidFill>
                  <a:srgbClr val="FF0000"/>
                </a:solidFill>
              </a:rPr>
              <a:t>SOLD</a:t>
            </a:r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B0C0C6-DF20-F505-EEFD-FAD39E994FBE}"/>
              </a:ext>
            </a:extLst>
          </p:cNvPr>
          <p:cNvSpPr txBox="1"/>
          <p:nvPr/>
        </p:nvSpPr>
        <p:spPr>
          <a:xfrm rot="18960000">
            <a:off x="3514371" y="4583134"/>
            <a:ext cx="1076519" cy="306467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solidFill>
                  <a:srgbClr val="FF0000"/>
                </a:solidFill>
              </a:rPr>
              <a:t>AVAILABLE</a:t>
            </a:r>
            <a:endParaRPr lang="en-US" sz="12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C01AAB-6B4D-0DDA-3195-69010964457E}"/>
              </a:ext>
            </a:extLst>
          </p:cNvPr>
          <p:cNvSpPr txBox="1"/>
          <p:nvPr/>
        </p:nvSpPr>
        <p:spPr>
          <a:xfrm rot="18960000">
            <a:off x="4767656" y="4537226"/>
            <a:ext cx="944346" cy="306467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solidFill>
                  <a:srgbClr val="FF0000"/>
                </a:solidFill>
              </a:rPr>
              <a:t>SOLD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4E4D0F-B075-DD3E-DB01-4BAED87FF78E}"/>
              </a:ext>
            </a:extLst>
          </p:cNvPr>
          <p:cNvSpPr txBox="1"/>
          <p:nvPr/>
        </p:nvSpPr>
        <p:spPr>
          <a:xfrm rot="18960000">
            <a:off x="5880432" y="4507358"/>
            <a:ext cx="879316" cy="306467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solidFill>
                  <a:srgbClr val="FF0000"/>
                </a:solidFill>
              </a:rPr>
              <a:t>SOLD</a:t>
            </a:r>
            <a:endParaRPr lang="en-US" sz="12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B98E93-F57F-6A9C-FE36-0E43E030ED04}"/>
              </a:ext>
            </a:extLst>
          </p:cNvPr>
          <p:cNvSpPr txBox="1"/>
          <p:nvPr/>
        </p:nvSpPr>
        <p:spPr>
          <a:xfrm rot="18960000">
            <a:off x="7008930" y="4544515"/>
            <a:ext cx="702239" cy="35012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>
                <a:solidFill>
                  <a:srgbClr val="FF0000"/>
                </a:solidFill>
              </a:rPr>
              <a:t>SOLD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7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53984-289D-3ADC-2F6D-D9DF42F7D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>
            <a:extLst>
              <a:ext uri="{FF2B5EF4-FFF2-40B4-BE49-F238E27FC236}">
                <a16:creationId xmlns:a16="http://schemas.microsoft.com/office/drawing/2014/main" id="{51E040DA-4699-B0D5-AE8A-5A1F7B2BE447}"/>
              </a:ext>
            </a:extLst>
          </p:cNvPr>
          <p:cNvSpPr/>
          <p:nvPr/>
        </p:nvSpPr>
        <p:spPr>
          <a:xfrm>
            <a:off x="104383" y="31314"/>
            <a:ext cx="5114794" cy="6732739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DCA6F1-8985-C106-C319-E7501C925A10}"/>
              </a:ext>
            </a:extLst>
          </p:cNvPr>
          <p:cNvSpPr/>
          <p:nvPr/>
        </p:nvSpPr>
        <p:spPr>
          <a:xfrm rot="16200000">
            <a:off x="3981624" y="-3542484"/>
            <a:ext cx="662415" cy="863115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DBAB24-2746-A1E0-55C1-CEF483D4E11F}"/>
              </a:ext>
            </a:extLst>
          </p:cNvPr>
          <p:cNvSpPr txBox="1"/>
          <p:nvPr/>
        </p:nvSpPr>
        <p:spPr>
          <a:xfrm>
            <a:off x="1069609" y="701922"/>
            <a:ext cx="7519012" cy="59554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Arial"/>
                <a:cs typeface="Arial"/>
              </a:rPr>
              <a:t>PURCHASING PROCESS</a:t>
            </a:r>
            <a:endParaRPr lang="en-US">
              <a:solidFill>
                <a:schemeClr val="bg1"/>
              </a:solidFill>
              <a:latin typeface="Arial"/>
              <a:cs typeface="Arial"/>
            </a:endParaRPr>
          </a:p>
          <a:p>
            <a:endParaRPr lang="en-US" sz="900">
              <a:latin typeface="Arial"/>
              <a:cs typeface="Arial"/>
            </a:endParaRPr>
          </a:p>
          <a:p>
            <a:pPr marL="45720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>
                <a:latin typeface="Arial"/>
                <a:cs typeface="Times New Roman"/>
              </a:rPr>
              <a:t>   Submit documents to CPIL to determine how much you can qualify for.</a:t>
            </a:r>
          </a:p>
          <a:p>
            <a:pPr marL="45720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>
                <a:latin typeface="Arial"/>
                <a:cs typeface="Times New Roman"/>
              </a:rPr>
              <a:t>   View Property according to your budget.</a:t>
            </a:r>
          </a:p>
          <a:p>
            <a:pPr marL="45720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>
                <a:latin typeface="Arial"/>
                <a:cs typeface="Times New Roman"/>
              </a:rPr>
              <a:t> Assign you to a specific mortgage officer with one of the financial institutions we work with (TTMB, JMMB, Scotiabank, Republic, FCB, CFC).</a:t>
            </a:r>
          </a:p>
          <a:p>
            <a:pPr marL="45720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>
                <a:latin typeface="Arial"/>
                <a:cs typeface="Times New Roman"/>
              </a:rPr>
              <a:t>  Review and execute Contract with Terms &amp; Conditions agreed upon. </a:t>
            </a:r>
          </a:p>
          <a:p>
            <a:pPr marL="45720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>
                <a:latin typeface="Arial"/>
                <a:cs typeface="Times New Roman"/>
              </a:rPr>
              <a:t>Transfer Downpayment to: </a:t>
            </a:r>
            <a:endParaRPr lang="en-US">
              <a:latin typeface="Aptos" panose="02110004020202020204"/>
              <a:cs typeface="Arial"/>
            </a:endParaRPr>
          </a:p>
          <a:p>
            <a:pPr marL="285750">
              <a:lnSpc>
                <a:spcPct val="200000"/>
              </a:lnSpc>
            </a:pPr>
            <a:r>
              <a:rPr lang="en-US" sz="1200">
                <a:latin typeface="Arial"/>
                <a:cs typeface="Arial"/>
              </a:rPr>
              <a:t>   Carmino Properties International Limited.</a:t>
            </a:r>
            <a:endParaRPr lang="en-US">
              <a:latin typeface="Aptos" panose="02110004020202020204"/>
              <a:cs typeface="Times New Roman"/>
            </a:endParaRPr>
          </a:p>
          <a:p>
            <a:pPr marL="285750">
              <a:lnSpc>
                <a:spcPct val="200000"/>
              </a:lnSpc>
            </a:pPr>
            <a:r>
              <a:rPr lang="en-US" sz="1200">
                <a:latin typeface="Arial"/>
                <a:cs typeface="Times New Roman"/>
              </a:rPr>
              <a:t>   Scotiabank Maraval </a:t>
            </a:r>
            <a:r>
              <a:rPr lang="en-US" sz="1200">
                <a:latin typeface="Arial"/>
                <a:cs typeface="Arial"/>
              </a:rPr>
              <a:t>Branch No. 95315</a:t>
            </a:r>
            <a:endParaRPr lang="en-US">
              <a:latin typeface="Aptos" panose="02110004020202020204"/>
              <a:cs typeface="Arial"/>
            </a:endParaRPr>
          </a:p>
          <a:p>
            <a:pPr marL="285750">
              <a:lnSpc>
                <a:spcPct val="200000"/>
              </a:lnSpc>
            </a:pPr>
            <a:r>
              <a:rPr lang="en-US" sz="1200">
                <a:latin typeface="Arial"/>
                <a:cs typeface="Times New Roman"/>
              </a:rPr>
              <a:t>   Checking Account No. 3892149</a:t>
            </a:r>
            <a:endParaRPr lang="en-US"/>
          </a:p>
          <a:p>
            <a:pPr marL="45720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>
                <a:latin typeface="Arial"/>
                <a:cs typeface="Times New Roman"/>
              </a:rPr>
              <a:t>A receipt will be provided by CPIL confirming receipt of funds. </a:t>
            </a:r>
          </a:p>
          <a:p>
            <a:pPr marL="45720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>
                <a:latin typeface="Arial"/>
                <a:cs typeface="Times New Roman"/>
              </a:rPr>
              <a:t>A member of the CPIL team would liaise with you and your officer on a daily to weekly basis for documents required by your mortgage officer.</a:t>
            </a:r>
            <a:endParaRPr lang="en-US">
              <a:latin typeface="Aptos" panose="02110004020202020204"/>
              <a:cs typeface="Times New Roman"/>
            </a:endParaRPr>
          </a:p>
          <a:p>
            <a:pPr marL="45720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>
                <a:latin typeface="Arial"/>
                <a:cs typeface="Arial"/>
              </a:rPr>
              <a:t>All Purchasers would be updated on a weekly basis on the progress of the closing.</a:t>
            </a:r>
            <a:endParaRPr lang="en-US"/>
          </a:p>
          <a:p>
            <a:pPr>
              <a:lnSpc>
                <a:spcPct val="150000"/>
              </a:lnSpc>
            </a:pPr>
            <a:endParaRPr lang="en-US" sz="1200">
              <a:latin typeface="Arial"/>
              <a:cs typeface="Times New Roman"/>
            </a:endParaRPr>
          </a:p>
          <a:p>
            <a:endParaRPr lang="en-US" sz="1200"/>
          </a:p>
          <a:p>
            <a:endParaRPr lang="en-US" sz="1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7228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ED9C0-0006-D690-FAD6-2056033F3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>
            <a:extLst>
              <a:ext uri="{FF2B5EF4-FFF2-40B4-BE49-F238E27FC236}">
                <a16:creationId xmlns:a16="http://schemas.microsoft.com/office/drawing/2014/main" id="{D314124A-3D51-52E6-5CCE-0E513F9B4E56}"/>
              </a:ext>
            </a:extLst>
          </p:cNvPr>
          <p:cNvSpPr/>
          <p:nvPr/>
        </p:nvSpPr>
        <p:spPr>
          <a:xfrm>
            <a:off x="104383" y="31314"/>
            <a:ext cx="5114794" cy="6732739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04074C-4296-9FF3-F33B-B742F13F08BB}"/>
              </a:ext>
            </a:extLst>
          </p:cNvPr>
          <p:cNvSpPr/>
          <p:nvPr/>
        </p:nvSpPr>
        <p:spPr>
          <a:xfrm rot="16200000">
            <a:off x="3981624" y="-3542484"/>
            <a:ext cx="662415" cy="863115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78F2C3-2A1E-D778-14CA-29F7CFE503A4}"/>
              </a:ext>
            </a:extLst>
          </p:cNvPr>
          <p:cNvSpPr txBox="1"/>
          <p:nvPr/>
        </p:nvSpPr>
        <p:spPr>
          <a:xfrm>
            <a:off x="1069609" y="701922"/>
            <a:ext cx="7555734" cy="407464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Arial"/>
                <a:cs typeface="Arial"/>
              </a:rPr>
              <a:t>THIRD PARTY SERVICE PROVIDERS</a:t>
            </a:r>
            <a:endParaRPr lang="en-US">
              <a:solidFill>
                <a:schemeClr val="bg1"/>
              </a:solidFill>
              <a:latin typeface="Arial"/>
              <a:cs typeface="Arial"/>
            </a:endParaRPr>
          </a:p>
          <a:p>
            <a:endParaRPr lang="en-US" sz="90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endParaRPr lang="en-US" sz="1200">
              <a:latin typeface="Arial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1200">
                <a:latin typeface="Arial"/>
                <a:cs typeface="Times New Roman"/>
              </a:rPr>
              <a:t>LAWYERS</a:t>
            </a:r>
            <a:endParaRPr lang="en-US"/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en-US" sz="1200">
                <a:latin typeface="Arial"/>
                <a:cs typeface="Times New Roman"/>
              </a:rPr>
              <a:t>Pollonais, Blanc, de La Bastide &amp; Jacelon</a:t>
            </a:r>
          </a:p>
          <a:p>
            <a:pPr>
              <a:lnSpc>
                <a:spcPct val="150000"/>
              </a:lnSpc>
            </a:pPr>
            <a:endParaRPr lang="en-US" sz="1200">
              <a:latin typeface="Arial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1200">
                <a:latin typeface="Arial"/>
                <a:cs typeface="Times New Roman"/>
              </a:rPr>
              <a:t>VALUATORS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en-US" sz="1200">
                <a:latin typeface="Arial"/>
                <a:cs typeface="Times New Roman"/>
              </a:rPr>
              <a:t>Charles Lawrence &amp; Associates</a:t>
            </a:r>
            <a:endParaRPr lang="en-US" sz="1200">
              <a:latin typeface="Arial"/>
              <a:cs typeface="Arial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endParaRPr lang="en-US" sz="1200">
              <a:latin typeface="Arial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1200">
                <a:latin typeface="Arial"/>
                <a:cs typeface="Times New Roman"/>
              </a:rPr>
              <a:t>SURVEYOR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en-US" sz="1200">
                <a:latin typeface="Arial"/>
                <a:cs typeface="Arial"/>
              </a:rPr>
              <a:t>Mr. Andre Felix- Certified Surveyor</a:t>
            </a:r>
            <a:endParaRPr lang="en-US"/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endParaRPr lang="en-US" sz="1200">
              <a:latin typeface="Arial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1200">
                <a:latin typeface="Arial"/>
                <a:cs typeface="Times New Roman"/>
              </a:rPr>
              <a:t>FINANCERS 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en-US" sz="1200">
                <a:latin typeface="Arial"/>
                <a:cs typeface="Arial"/>
              </a:rPr>
              <a:t>Trinidad &amp; Tobago Home Mortgage Bank (TTMB) – Currently 4 homeowners</a:t>
            </a: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r>
              <a:rPr lang="en-US" sz="1200">
                <a:latin typeface="Arial"/>
                <a:cs typeface="Times New Roman"/>
              </a:rPr>
              <a:t>JMMB </a:t>
            </a:r>
            <a:r>
              <a:rPr lang="en-US" sz="1200">
                <a:latin typeface="Arial"/>
                <a:cs typeface="Arial"/>
              </a:rPr>
              <a:t>Bank Limited - pending</a:t>
            </a:r>
            <a:endParaRPr lang="en-US" sz="1200">
              <a:latin typeface="Arial"/>
              <a:cs typeface="Times New Roman"/>
            </a:endParaRPr>
          </a:p>
        </p:txBody>
      </p:sp>
      <p:pic>
        <p:nvPicPr>
          <p:cNvPr id="3" name="Picture 2" descr="A gold logo with text&#10;&#10;AI-generated content may be incorrect.">
            <a:extLst>
              <a:ext uri="{FF2B5EF4-FFF2-40B4-BE49-F238E27FC236}">
                <a16:creationId xmlns:a16="http://schemas.microsoft.com/office/drawing/2014/main" id="{1CBC8BA0-A248-0F9D-5624-54B36F49E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639" y="5877712"/>
            <a:ext cx="991520" cy="70281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630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062D5-D759-1EE5-965E-4D0161DF4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13785A2-CBEF-751C-67F4-BBBF1CE2FF59}"/>
              </a:ext>
            </a:extLst>
          </p:cNvPr>
          <p:cNvSpPr/>
          <p:nvPr/>
        </p:nvSpPr>
        <p:spPr>
          <a:xfrm rot="16200000">
            <a:off x="3981624" y="-3542484"/>
            <a:ext cx="662415" cy="863115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DFF47E-F959-7282-A3E2-DEEF2417F185}"/>
              </a:ext>
            </a:extLst>
          </p:cNvPr>
          <p:cNvSpPr txBox="1"/>
          <p:nvPr/>
        </p:nvSpPr>
        <p:spPr>
          <a:xfrm>
            <a:off x="1069609" y="701922"/>
            <a:ext cx="6444868" cy="35548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Arial"/>
                <a:cs typeface="Arial"/>
              </a:rPr>
              <a:t>THANK YOU</a:t>
            </a:r>
          </a:p>
          <a:p>
            <a:endParaRPr lang="en-US" sz="900">
              <a:latin typeface="Arial"/>
              <a:cs typeface="Arial"/>
            </a:endParaRPr>
          </a:p>
          <a:p>
            <a:pPr>
              <a:lnSpc>
                <a:spcPct val="150000"/>
              </a:lnSpc>
            </a:pPr>
            <a:endParaRPr lang="en-US" sz="1200">
              <a:latin typeface="Arial"/>
              <a:cs typeface="Times New Roman"/>
            </a:endParaRPr>
          </a:p>
          <a:p>
            <a:pPr algn="ctr">
              <a:lnSpc>
                <a:spcPct val="150000"/>
              </a:lnSpc>
            </a:pPr>
            <a:r>
              <a:rPr lang="en-US" sz="1200">
                <a:latin typeface="Arial"/>
                <a:ea typeface="+mn-lt"/>
                <a:cs typeface="+mn-lt"/>
              </a:rPr>
              <a:t>We sincerely appreciate your interest and the opportunity to collaborate. We are eager to foster partnerships that drive positive change in communities and  aligning with our mission: </a:t>
            </a:r>
            <a:r>
              <a:rPr lang="en-US" sz="1400" b="1">
                <a:latin typeface="Arial"/>
                <a:ea typeface="+mn-lt"/>
                <a:cs typeface="+mn-lt"/>
              </a:rPr>
              <a:t>'Enhancing lives, one home at a time.'</a:t>
            </a:r>
            <a:endParaRPr lang="en-US" sz="1400" b="1">
              <a:latin typeface="Arial"/>
              <a:cs typeface="Arial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endParaRPr lang="en-US" sz="1200">
              <a:latin typeface="Arial"/>
              <a:cs typeface="Arial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endParaRPr lang="en-US" sz="1200">
              <a:latin typeface="Arial"/>
              <a:cs typeface="Arial"/>
            </a:endParaRPr>
          </a:p>
          <a:p>
            <a:pPr marL="171450" indent="-171450">
              <a:lnSpc>
                <a:spcPct val="150000"/>
              </a:lnSpc>
              <a:buFont typeface="Arial"/>
              <a:buChar char="•"/>
            </a:pPr>
            <a:endParaRPr lang="en-US" sz="1200">
              <a:latin typeface="Arial"/>
              <a:cs typeface="Times New Roman"/>
            </a:endParaRPr>
          </a:p>
          <a:p>
            <a:endParaRPr lang="en-US" sz="1500" b="1" cap="all">
              <a:latin typeface="Gill Sans MT"/>
              <a:cs typeface="Times New Roman"/>
            </a:endParaRPr>
          </a:p>
          <a:p>
            <a:pPr marL="285750">
              <a:lnSpc>
                <a:spcPct val="200000"/>
              </a:lnSpc>
              <a:buFont typeface="Arial"/>
              <a:buChar char="•"/>
            </a:pPr>
            <a:endParaRPr lang="en-US" sz="1200">
              <a:latin typeface="Arial"/>
              <a:cs typeface="Times New Roman"/>
            </a:endParaRPr>
          </a:p>
          <a:p>
            <a:pPr>
              <a:lnSpc>
                <a:spcPct val="150000"/>
              </a:lnSpc>
            </a:pPr>
            <a:endParaRPr lang="en-US" sz="1200">
              <a:latin typeface="Arial"/>
              <a:cs typeface="Times New Roman"/>
            </a:endParaRPr>
          </a:p>
          <a:p>
            <a:endParaRPr lang="en-US" sz="1200">
              <a:latin typeface="Arial"/>
              <a:cs typeface="Arial"/>
            </a:endParaRPr>
          </a:p>
        </p:txBody>
      </p:sp>
      <p:pic>
        <p:nvPicPr>
          <p:cNvPr id="8" name="Picture 7" descr="A gold logo with text&#10;&#10;AI-generated content may be incorrect.">
            <a:extLst>
              <a:ext uri="{FF2B5EF4-FFF2-40B4-BE49-F238E27FC236}">
                <a16:creationId xmlns:a16="http://schemas.microsoft.com/office/drawing/2014/main" id="{F4E87289-9652-BB4D-80F6-1528B0886F7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088004" y="3008053"/>
            <a:ext cx="2966234" cy="209387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0150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5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Projects Department</dc:creator>
  <cp:revision>11</cp:revision>
  <cp:lastPrinted>2025-05-26T18:18:15Z</cp:lastPrinted>
  <dcterms:created xsi:type="dcterms:W3CDTF">2025-05-07T20:15:40Z</dcterms:created>
  <dcterms:modified xsi:type="dcterms:W3CDTF">2025-08-11T15:06:24Z</dcterms:modified>
</cp:coreProperties>
</file>